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0"/>
  </p:notesMasterIdLst>
  <p:handoutMasterIdLst>
    <p:handoutMasterId r:id="rId21"/>
  </p:handoutMasterIdLst>
  <p:sldIdLst>
    <p:sldId id="257" r:id="rId3"/>
    <p:sldId id="259" r:id="rId4"/>
    <p:sldId id="260" r:id="rId5"/>
    <p:sldId id="269" r:id="rId6"/>
    <p:sldId id="8941" r:id="rId7"/>
    <p:sldId id="8945" r:id="rId8"/>
    <p:sldId id="261" r:id="rId9"/>
    <p:sldId id="263" r:id="rId10"/>
    <p:sldId id="276" r:id="rId11"/>
    <p:sldId id="8942" r:id="rId12"/>
    <p:sldId id="262" r:id="rId13"/>
    <p:sldId id="271" r:id="rId14"/>
    <p:sldId id="8947" r:id="rId15"/>
    <p:sldId id="8943" r:id="rId16"/>
    <p:sldId id="268" r:id="rId17"/>
    <p:sldId id="8946" r:id="rId18"/>
    <p:sldId id="8944" r:id="rId19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6351" autoAdjust="0"/>
  </p:normalViewPr>
  <p:slideViewPr>
    <p:cSldViewPr snapToGrid="0" showGuides="1">
      <p:cViewPr varScale="1">
        <p:scale>
          <a:sx n="97" d="100"/>
          <a:sy n="97" d="100"/>
        </p:scale>
        <p:origin x="296" y="56"/>
      </p:cViewPr>
      <p:guideLst>
        <p:guide orient="horz" pos="21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381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50E036-96BB-4B9E-893B-966D4979ACE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C8103-1220-4BE5-85F6-5B1234237E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8D9C4-D23E-4F8A-B160-71C2A93F660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8A8BF-5A9C-43EE-A8E3-5562015809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模板来自于：第一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https://www.1ppt.com/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8A8BF-5A9C-43EE-A8E3-5562015809E5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TextBox 3"/>
          <p:cNvSpPr txBox="1"/>
          <p:nvPr userDrawn="1"/>
        </p:nvSpPr>
        <p:spPr>
          <a:xfrm>
            <a:off x="482446" y="5978753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" Type="http://schemas.openxmlformats.org/officeDocument/2006/relationships/tags" Target="../tags/tag4.xml"/><Relationship Id="rId21" Type="http://schemas.openxmlformats.org/officeDocument/2006/relationships/slideLayout" Target="../slideLayouts/slideLayout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blob/master/api.md" TargetMode="External"/><Relationship Id="rId5" Type="http://schemas.openxmlformats.org/officeDocument/2006/relationships/hyperlink" Target="https://github.com/1023097618/hahashop/blob/master/2211080131-%E9%A2%9D%E5%A4%96%E6%88%90%E6%9E%9C%E7%89%A9/%E5%89%8D%E7%AB%AF_%E5%8D%8E%E4%B8%BA%E5%B9%B3%E6%9D%BF%E7%AC%94%E8%AE%B0.pdf" TargetMode="External"/><Relationship Id="rId4" Type="http://schemas.openxmlformats.org/officeDocument/2006/relationships/hyperlink" Target="https://github.com/1023097618/hahashop/tree/master/hahashop-pag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1023097618/hahashop/tree/master/hahashop-serv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tree/master/%E6%B5%8B%E8%AF%95/%E8%87%AA%E5%8A%A8%E5%8C%96%E6%B5%8B%E8%AF%95%E4%BB%A3%E7%A0%81" TargetMode="External"/><Relationship Id="rId5" Type="http://schemas.openxmlformats.org/officeDocument/2006/relationships/hyperlink" Target="https://github.com/1023097618/hahashop/tree/master/%E6%B5%8B%E8%AF%95/%E9%99%84%E4%BB%B6" TargetMode="External"/><Relationship Id="rId4" Type="http://schemas.openxmlformats.org/officeDocument/2006/relationships/hyperlink" Target="https://github.com/1023097618/hahashop/tree/master/%E6%B5%8B%E8%AF%9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hyperlink" Target="https://github.com/1023097618/hahashop/wik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tree/master/hahashop-serve/src/main/resources/mybatis/mapper" TargetMode="External"/><Relationship Id="rId5" Type="http://schemas.openxmlformats.org/officeDocument/2006/relationships/hyperlink" Target="https://github.com/1023097618/hahashop/blob/master/hahashop-serve/test.db" TargetMode="External"/><Relationship Id="rId4" Type="http://schemas.openxmlformats.org/officeDocument/2006/relationships/hyperlink" Target="https://github.com/1023097618/hahashop/blob/master/%E9%9C%80%E6%B1%82%E8%A7%84%E6%A0%BC%E8%AF%B4%E6%98%8E%E4%B9%A6.do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68634" y="2550251"/>
            <a:ext cx="671830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第十组汇报</a:t>
            </a: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TextBox 33"/>
          <p:cNvSpPr txBox="1"/>
          <p:nvPr/>
        </p:nvSpPr>
        <p:spPr>
          <a:xfrm>
            <a:off x="1768634" y="2181951"/>
            <a:ext cx="34512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30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阶段性评审汇报</a:t>
            </a:r>
          </a:p>
        </p:txBody>
      </p:sp>
      <p:sp>
        <p:nvSpPr>
          <p:cNvPr id="70" name="TextBox 33"/>
          <p:cNvSpPr txBox="1"/>
          <p:nvPr/>
        </p:nvSpPr>
        <p:spPr>
          <a:xfrm>
            <a:off x="1768475" y="4552315"/>
            <a:ext cx="432752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汇报人：</a:t>
            </a:r>
            <a:r>
              <a:rPr kumimoji="0" 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王恩宇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陈君熠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徐嘉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黄自丹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时间：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2024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年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日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6021D27-72AB-617B-0628-2B7A343741DE}"/>
              </a:ext>
            </a:extLst>
          </p:cNvPr>
          <p:cNvSpPr txBox="1"/>
          <p:nvPr/>
        </p:nvSpPr>
        <p:spPr>
          <a:xfrm>
            <a:off x="1787580" y="1472622"/>
            <a:ext cx="7058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Github</a:t>
            </a:r>
            <a:r>
              <a:rPr lang="zh-CN" altLang="en-US"/>
              <a:t>地址</a:t>
            </a:r>
            <a:r>
              <a:rPr lang="en-US" altLang="zh-CN"/>
              <a:t>:</a:t>
            </a:r>
            <a:r>
              <a:rPr lang="zh-CN" altLang="en-US"/>
              <a:t>   </a:t>
            </a:r>
            <a:r>
              <a:rPr lang="en-US" altLang="zh-CN"/>
              <a:t>https://github.com/1023097618/hahashop/tree/master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项目成果展示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9438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系统功能演示视频</a:t>
            </a: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WeChat_2024100922391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1435" y="1374140"/>
            <a:ext cx="9039225" cy="503364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9925" y="2023672"/>
            <a:ext cx="11104245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57200"/>
            <a:r>
              <a:rPr lang="zh-CN" altLang="en-US" sz="2000"/>
              <a:t>当网站没有考虑到足够的安全措施的时候，会带来很多很多的问题。比如我们学校的某个应用</a:t>
            </a:r>
            <a:endParaRPr lang="en-US" altLang="zh-CN" sz="2000"/>
          </a:p>
          <a:p>
            <a:r>
              <a:rPr lang="zh-CN" altLang="en-US" sz="2000"/>
              <a:t>，它就有地方不够安全，导致可以通过</a:t>
            </a:r>
            <a:r>
              <a:rPr lang="en-US" altLang="zh-CN" sz="2000"/>
              <a:t>python</a:t>
            </a:r>
            <a:r>
              <a:rPr lang="zh-CN" altLang="en-US" sz="2000"/>
              <a:t>来爬取到全校三万多人的手机号、学院、学号，而且</a:t>
            </a:r>
            <a:endParaRPr lang="en-US" altLang="zh-CN" sz="2000"/>
          </a:p>
          <a:p>
            <a:r>
              <a:rPr lang="zh-CN" altLang="en-US" sz="2000"/>
              <a:t>可以冒充其他用户进行一些非常非常敏感的操作。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所以我们组很重视我们网站的安全问题，绝对不让坏人有可乘之机！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我们在参阅了一些资料之后，使用了如下的方法来确保了登录、商家的一些操作的安全性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4263" y="1737254"/>
            <a:ext cx="2353455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浏览器</a:t>
            </a:r>
          </a:p>
        </p:txBody>
      </p:sp>
      <p:sp>
        <p:nvSpPr>
          <p:cNvPr id="3" name="矩形 2"/>
          <p:cNvSpPr/>
          <p:nvPr/>
        </p:nvSpPr>
        <p:spPr>
          <a:xfrm>
            <a:off x="8854906" y="1737254"/>
            <a:ext cx="2276009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后端服务器</a:t>
            </a:r>
          </a:p>
        </p:txBody>
      </p:sp>
      <p:cxnSp>
        <p:nvCxnSpPr>
          <p:cNvPr id="5" name="直接箭头连接符 4"/>
          <p:cNvCxnSpPr/>
          <p:nvPr/>
        </p:nvCxnSpPr>
        <p:spPr>
          <a:xfrm>
            <a:off x="3477718" y="2563318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266902" y="2121108"/>
            <a:ext cx="291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发送账号密码</a:t>
            </a:r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3477718" y="3297836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031462" y="2928504"/>
            <a:ext cx="426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账号密码正确，返回账号加密后的密文</a:t>
            </a:r>
          </a:p>
        </p:txBody>
      </p:sp>
      <p:cxnSp>
        <p:nvCxnSpPr>
          <p:cNvPr id="8" name="直接箭头连接符 7"/>
          <p:cNvCxnSpPr/>
          <p:nvPr/>
        </p:nvCxnSpPr>
        <p:spPr>
          <a:xfrm>
            <a:off x="3477718" y="4199744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720952" y="3805896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在需要权限的操作的请求中携带上这串密文</a:t>
            </a:r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477717" y="5121639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964186" y="4683287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拿着密文解密，如果没问题，就允许操作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21710" y="895985"/>
            <a:ext cx="8253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总计划：完成基线全部需求；完成所有升级标准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</a:p>
          <a:p>
            <a:pPr marL="914400" lvl="2" indent="457200"/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完成时间：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10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月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16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日</a:t>
            </a:r>
            <a:r>
              <a:rPr lang="en-US" altLang="zh-CN" sz="2000"/>
              <a:t>  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70305" y="1602740"/>
            <a:ext cx="10604500" cy="5277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完成卖家修改密码、恢复初始状态、买家注册功能</a:t>
            </a:r>
          </a:p>
          <a:p>
            <a:pPr indent="0" fontAlgn="auto">
              <a:lnSpc>
                <a:spcPct val="150000"/>
              </a:lnSpc>
            </a:pPr>
            <a:r>
              <a:rPr lang="en-US" altLang="zh-CN" sz="1600"/>
              <a:t>        </a:t>
            </a:r>
            <a:r>
              <a:rPr lang="zh-CN" altLang="en-US" sz="1400"/>
              <a:t>完成人：王恩宇</a:t>
            </a:r>
            <a:r>
              <a:rPr lang="en-US" altLang="zh-CN" sz="1400"/>
              <a:t>+</a:t>
            </a:r>
            <a:r>
              <a:rPr lang="zh-CN" altLang="en-US" sz="1400"/>
              <a:t>陈君熠</a:t>
            </a:r>
            <a:r>
              <a:rPr lang="en-US" altLang="zh-CN" sz="1400"/>
              <a:t>	</a:t>
            </a:r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预计完成时间：</a:t>
            </a:r>
            <a:r>
              <a:rPr lang="en-US" altLang="zh-CN" sz="1400"/>
              <a:t>10</a:t>
            </a:r>
            <a:r>
              <a:rPr lang="zh-CN" altLang="en-US" sz="1400"/>
              <a:t>月</a:t>
            </a:r>
            <a:r>
              <a:rPr lang="en-US" altLang="zh-CN" sz="1400"/>
              <a:t>13</a:t>
            </a:r>
            <a:r>
              <a:rPr lang="zh-CN" altLang="en-US" sz="1400"/>
              <a:t>日</a:t>
            </a:r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成果物：源代码</a:t>
            </a:r>
            <a:r>
              <a:rPr lang="en-US" altLang="zh-CN" sz="1400"/>
              <a:t>+</a:t>
            </a:r>
            <a:r>
              <a:rPr lang="zh-CN" altLang="en-US" sz="1400"/>
              <a:t>可运行页面</a:t>
            </a:r>
          </a:p>
          <a:p>
            <a:pPr indent="457200"/>
            <a:endParaRPr lang="zh-CN" altLang="en-US" sz="1400"/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完成所有功能测试以及测试文档的编写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完成人：徐嘉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14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成果物：测试用例设计及清单文档、测试用例自动化执行程序及运行手册、测试用例自动化执行的屏幕录制视频</a:t>
            </a: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针对所有源代码能进行正确编译、构建、打包的构建脚本、构建工具和构建手册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成果物：构建配置文件、构建工具程序、构建过程手册、构建结果文件</a:t>
            </a: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针对构建过程的产生类、包等二进制文件，描述如何进行产品安装与部署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成果物：安装、部署的脚本，安装与部署手册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76679" y="704215"/>
            <a:ext cx="430459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前端美化网页具体的</a:t>
            </a:r>
            <a:r>
              <a:rPr lang="en-US" altLang="zh-CN">
                <a:sym typeface="+mn-lt"/>
              </a:rPr>
              <a:t>todolist</a:t>
            </a:r>
            <a:endParaRPr lang="zh-CN" altLang="en-US" dirty="0">
              <a:sym typeface="+mn-lt"/>
            </a:endParaRPr>
          </a:p>
        </p:txBody>
      </p:sp>
      <p:sp>
        <p:nvSpPr>
          <p:cNvPr id="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9252" y="1397675"/>
            <a:ext cx="654538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、增加加载中的动画</a:t>
            </a:r>
          </a:p>
          <a:p>
            <a:r>
              <a:rPr lang="en-US" altLang="zh-CN"/>
              <a:t>2</a:t>
            </a:r>
            <a:r>
              <a:rPr lang="zh-CN" altLang="en-US"/>
              <a:t>、增加请求返回回来时候的弹窗显示</a:t>
            </a:r>
          </a:p>
          <a:p>
            <a:r>
              <a:rPr lang="en-US" altLang="zh-CN"/>
              <a:t>3</a:t>
            </a:r>
            <a:r>
              <a:rPr lang="zh-CN" altLang="en-US"/>
              <a:t>、登录页面左上角加个跳转回去的东西</a:t>
            </a:r>
          </a:p>
          <a:p>
            <a:r>
              <a:rPr lang="en-US" altLang="zh-CN"/>
              <a:t>4</a:t>
            </a:r>
            <a:r>
              <a:rPr lang="zh-CN" altLang="en-US"/>
              <a:t>、在点击商品卡的时候能够有点击的特效</a:t>
            </a:r>
          </a:p>
          <a:p>
            <a:r>
              <a:rPr lang="en-US" altLang="zh-CN"/>
              <a:t>5</a:t>
            </a:r>
            <a:r>
              <a:rPr lang="zh-CN" altLang="en-US"/>
              <a:t>、前端加入表单验证（这个需要商量好密码格式之类的再说）</a:t>
            </a:r>
          </a:p>
          <a:p>
            <a:r>
              <a:rPr lang="en-US" altLang="zh-CN"/>
              <a:t>6</a:t>
            </a:r>
            <a:r>
              <a:rPr lang="zh-CN" altLang="en-US"/>
              <a:t>、商品的分页效果</a:t>
            </a:r>
          </a:p>
          <a:p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817822" y="2758168"/>
            <a:ext cx="5396441" cy="13234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感谢垂听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97888" y="201325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noFill/>
                <a:latin typeface="微软雅黑" panose="020B0503020204020204" pitchFamily="34" charset="-122"/>
              </a:rPr>
              <a:t>PPT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模板 </a:t>
            </a:r>
            <a:r>
              <a:rPr lang="en-US" altLang="zh-CN" sz="100" dirty="0">
                <a:noFill/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 </a:t>
            </a:r>
            <a:endParaRPr lang="en-US" altLang="zh-CN" sz="100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24" name="流程图: 接点 23"/>
          <p:cNvSpPr/>
          <p:nvPr/>
        </p:nvSpPr>
        <p:spPr>
          <a:xfrm>
            <a:off x="-3043490" y="0"/>
            <a:ext cx="6876000" cy="6876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4241229" y="1466420"/>
            <a:ext cx="3495040" cy="914400"/>
            <a:chOff x="8225" y="3858"/>
            <a:chExt cx="5504" cy="1440"/>
          </a:xfrm>
        </p:grpSpPr>
        <p:sp>
          <p:nvSpPr>
            <p:cNvPr id="55" name="矩形 54"/>
            <p:cNvSpPr/>
            <p:nvPr>
              <p:custDataLst>
                <p:tags r:id="rId1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流程图: 接点 3"/>
            <p:cNvSpPr/>
            <p:nvPr>
              <p:custDataLst>
                <p:tags r:id="rId1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19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项目进展情况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2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4783295" y="2668475"/>
            <a:ext cx="3495040" cy="914400"/>
            <a:chOff x="8225" y="3858"/>
            <a:chExt cx="5504" cy="1440"/>
          </a:xfrm>
        </p:grpSpPr>
        <p:sp>
          <p:nvSpPr>
            <p:cNvPr id="8" name="矩形 7"/>
            <p:cNvSpPr/>
            <p:nvPr>
              <p:custDataLst>
                <p:tags r:id="rId13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流程图: 接点 8"/>
            <p:cNvSpPr/>
            <p:nvPr>
              <p:custDataLst>
                <p:tags r:id="rId14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15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个人成果汇报</a:t>
              </a:r>
            </a:p>
          </p:txBody>
        </p:sp>
        <p:sp>
          <p:nvSpPr>
            <p:cNvPr id="11" name="文本框 10"/>
            <p:cNvSpPr txBox="1"/>
            <p:nvPr>
              <p:custDataLst>
                <p:tags r:id="rId16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12" name="组合 11"/>
          <p:cNvGrpSpPr/>
          <p:nvPr>
            <p:custDataLst>
              <p:tags r:id="rId3"/>
            </p:custDataLst>
          </p:nvPr>
        </p:nvGrpSpPr>
        <p:grpSpPr>
          <a:xfrm>
            <a:off x="4783295" y="3850210"/>
            <a:ext cx="3495040" cy="914400"/>
            <a:chOff x="8225" y="3858"/>
            <a:chExt cx="5504" cy="1440"/>
          </a:xfrm>
        </p:grpSpPr>
        <p:sp>
          <p:nvSpPr>
            <p:cNvPr id="13" name="矩形 12"/>
            <p:cNvSpPr/>
            <p:nvPr>
              <p:custDataLst>
                <p:tags r:id="rId9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流程图: 接点 13"/>
            <p:cNvSpPr/>
            <p:nvPr>
              <p:custDataLst>
                <p:tags r:id="rId10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1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项目成果展示</a:t>
              </a:r>
            </a:p>
          </p:txBody>
        </p:sp>
        <p:sp>
          <p:nvSpPr>
            <p:cNvPr id="16" name="文本框 15"/>
            <p:cNvSpPr txBox="1"/>
            <p:nvPr>
              <p:custDataLst>
                <p:tags r:id="rId12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</a:p>
          </p:txBody>
        </p:sp>
      </p:grpSp>
      <p:grpSp>
        <p:nvGrpSpPr>
          <p:cNvPr id="17" name="组合 16"/>
          <p:cNvGrpSpPr/>
          <p:nvPr>
            <p:custDataLst>
              <p:tags r:id="rId4"/>
            </p:custDataLst>
          </p:nvPr>
        </p:nvGrpSpPr>
        <p:grpSpPr>
          <a:xfrm>
            <a:off x="4241229" y="5031945"/>
            <a:ext cx="3495040" cy="914400"/>
            <a:chOff x="8225" y="3858"/>
            <a:chExt cx="5504" cy="1440"/>
          </a:xfrm>
        </p:grpSpPr>
        <p:sp>
          <p:nvSpPr>
            <p:cNvPr id="18" name="矩形 17"/>
            <p:cNvSpPr/>
            <p:nvPr>
              <p:custDataLst>
                <p:tags r:id="rId5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流程图: 接点 18"/>
            <p:cNvSpPr/>
            <p:nvPr>
              <p:custDataLst>
                <p:tags r:id="rId6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7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最新工作计划</a:t>
              </a:r>
            </a:p>
          </p:txBody>
        </p:sp>
        <p:sp>
          <p:nvSpPr>
            <p:cNvPr id="21" name="文本框 20"/>
            <p:cNvSpPr txBox="1"/>
            <p:nvPr>
              <p:custDataLst>
                <p:tags r:id="rId8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</a:p>
          </p:txBody>
        </p:sp>
      </p:grpSp>
      <p:sp>
        <p:nvSpPr>
          <p:cNvPr id="23" name="流程图: 接点 22"/>
          <p:cNvSpPr/>
          <p:nvPr/>
        </p:nvSpPr>
        <p:spPr>
          <a:xfrm>
            <a:off x="-3275463" y="0"/>
            <a:ext cx="7008058" cy="6876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文本框 9"/>
          <p:cNvSpPr txBox="1"/>
          <p:nvPr/>
        </p:nvSpPr>
        <p:spPr>
          <a:xfrm>
            <a:off x="837948" y="1612265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目</a:t>
            </a:r>
          </a:p>
        </p:txBody>
      </p:sp>
      <p:sp>
        <p:nvSpPr>
          <p:cNvPr id="30" name="文本框 9"/>
          <p:cNvSpPr txBox="1"/>
          <p:nvPr/>
        </p:nvSpPr>
        <p:spPr>
          <a:xfrm>
            <a:off x="837948" y="3018790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录</a:t>
            </a:r>
          </a:p>
        </p:txBody>
      </p:sp>
      <p:sp>
        <p:nvSpPr>
          <p:cNvPr id="31" name="文本框 9"/>
          <p:cNvSpPr txBox="1"/>
          <p:nvPr/>
        </p:nvSpPr>
        <p:spPr>
          <a:xfrm>
            <a:off x="837948" y="4462780"/>
            <a:ext cx="20955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contents</a:t>
            </a:r>
          </a:p>
        </p:txBody>
      </p:sp>
      <p:sp>
        <p:nvSpPr>
          <p:cNvPr id="32" name="流程图: 接点 31"/>
          <p:cNvSpPr/>
          <p:nvPr/>
        </p:nvSpPr>
        <p:spPr>
          <a:xfrm flipV="1">
            <a:off x="1036066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流程图: 接点 32"/>
          <p:cNvSpPr/>
          <p:nvPr/>
        </p:nvSpPr>
        <p:spPr>
          <a:xfrm flipV="1">
            <a:off x="1044257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流程图: 接点 33"/>
          <p:cNvSpPr/>
          <p:nvPr/>
        </p:nvSpPr>
        <p:spPr>
          <a:xfrm flipV="1">
            <a:off x="1086929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流程图: 接点 34"/>
          <p:cNvSpPr/>
          <p:nvPr/>
        </p:nvSpPr>
        <p:spPr>
          <a:xfrm flipV="1">
            <a:off x="1095120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流程图: 接点 35"/>
          <p:cNvSpPr/>
          <p:nvPr/>
        </p:nvSpPr>
        <p:spPr>
          <a:xfrm flipV="1">
            <a:off x="11147379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流程图: 接点 36"/>
          <p:cNvSpPr/>
          <p:nvPr/>
        </p:nvSpPr>
        <p:spPr>
          <a:xfrm flipV="1">
            <a:off x="11229294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项目进展情况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项目进展情况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506855" y="5566410"/>
            <a:ext cx="1251585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总结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1506855" y="5250180"/>
            <a:ext cx="9530715" cy="0"/>
          </a:xfrm>
          <a:prstGeom prst="line">
            <a:avLst/>
          </a:prstGeom>
          <a:ln w="12700">
            <a:solidFill>
              <a:srgbClr val="1F4E7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63240" y="5426710"/>
            <a:ext cx="7813040" cy="7008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卖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家修改密码、恢复初始状态的功能还没有完成。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系统页面还需美化。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2935605" y="5566410"/>
            <a:ext cx="0" cy="552450"/>
          </a:xfrm>
          <a:prstGeom prst="line">
            <a:avLst/>
          </a:prstGeom>
          <a:ln w="12700">
            <a:solidFill>
              <a:srgbClr val="1F4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8354060" y="1466850"/>
            <a:ext cx="2740660" cy="3721100"/>
            <a:chOff x="7151" y="3320"/>
            <a:chExt cx="4134" cy="4445"/>
          </a:xfrm>
        </p:grpSpPr>
        <p:sp>
          <p:nvSpPr>
            <p:cNvPr id="55" name="矩形 54"/>
            <p:cNvSpPr/>
            <p:nvPr/>
          </p:nvSpPr>
          <p:spPr>
            <a:xfrm rot="10800000" flipV="1">
              <a:off x="7151" y="4033"/>
              <a:ext cx="4134" cy="3732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423" y="4862"/>
              <a:ext cx="3776" cy="9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查看意向购买者信息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 flipH="1" flipV="1">
              <a:off x="7151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50" y="3591"/>
              <a:ext cx="2059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  <a:scene3d>
                <a:camera prst="orthographicFront"/>
                <a:lightRig rig="threePt" dir="t"/>
              </a:scene3d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订单管理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37945" y="1466850"/>
            <a:ext cx="2851785" cy="3720173"/>
            <a:chOff x="2685" y="3320"/>
            <a:chExt cx="4134" cy="5006"/>
          </a:xfrm>
        </p:grpSpPr>
        <p:sp>
          <p:nvSpPr>
            <p:cNvPr id="15" name="矩形 14"/>
            <p:cNvSpPr/>
            <p:nvPr/>
          </p:nvSpPr>
          <p:spPr>
            <a:xfrm rot="10800000" flipV="1">
              <a:off x="2685" y="4033"/>
              <a:ext cx="4134" cy="4293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44" y="5057"/>
              <a:ext cx="3475" cy="268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发布商品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查看商品信息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冻结商品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撤下商品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 flipH="1" flipV="1">
              <a:off x="2685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556" y="3627"/>
              <a:ext cx="2284" cy="6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商品管理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60290" y="1466850"/>
            <a:ext cx="2809875" cy="3721100"/>
            <a:chOff x="8337" y="3320"/>
            <a:chExt cx="4134" cy="4445"/>
          </a:xfrm>
        </p:grpSpPr>
        <p:sp>
          <p:nvSpPr>
            <p:cNvPr id="22" name="矩形 21"/>
            <p:cNvSpPr/>
            <p:nvPr/>
          </p:nvSpPr>
          <p:spPr>
            <a:xfrm rot="10800000" flipV="1">
              <a:off x="8337" y="4033"/>
              <a:ext cx="4134" cy="3732"/>
            </a:xfrm>
            <a:prstGeom prst="rect">
              <a:avLst/>
            </a:pr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497" y="5010"/>
              <a:ext cx="2143" cy="2135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卖家登录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</a:p>
          </p:txBody>
        </p:sp>
        <p:sp>
          <p:nvSpPr>
            <p:cNvPr id="24" name="任意多边形 23"/>
            <p:cNvSpPr/>
            <p:nvPr/>
          </p:nvSpPr>
          <p:spPr>
            <a:xfrm flipH="1" flipV="1">
              <a:off x="8337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65B3">
                    <a:alpha val="16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083" y="3592"/>
              <a:ext cx="2660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uLnTx/>
                  <a:uFillTx/>
                  <a:cs typeface="+mn-ea"/>
                  <a:sym typeface="+mn-lt"/>
                </a:rPr>
                <a:t>用户信息管理</a:t>
              </a:r>
            </a:p>
          </p:txBody>
        </p:sp>
      </p:grpSp>
      <p:sp>
        <p:nvSpPr>
          <p:cNvPr id="29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个人成果汇报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58201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王恩宇</a:t>
            </a:r>
            <a:r>
              <a:rPr lang="en-US" altLang="zh-CN" b="0">
                <a:sym typeface="+mn-lt"/>
              </a:rPr>
              <a:t>—</a:t>
            </a:r>
            <a:r>
              <a:rPr lang="zh-CN" altLang="en-US" b="0">
                <a:sym typeface="+mn-lt"/>
              </a:rPr>
              <a:t>前端</a:t>
            </a:r>
            <a:r>
              <a:rPr lang="en-US" altLang="zh-CN" b="0">
                <a:sym typeface="+mn-lt"/>
              </a:rPr>
              <a:t>+api</a:t>
            </a:r>
            <a:r>
              <a:rPr lang="zh-CN" altLang="en-US" b="0">
                <a:sym typeface="+mn-lt"/>
              </a:rPr>
              <a:t>接口文档</a:t>
            </a:r>
            <a:r>
              <a:rPr lang="en-US" altLang="zh-CN" b="0">
                <a:sym typeface="+mn-lt"/>
              </a:rPr>
              <a:t>+</a:t>
            </a:r>
            <a:r>
              <a:rPr lang="zh-CN" altLang="en-US" b="0">
                <a:sym typeface="+mn-lt"/>
              </a:rPr>
              <a:t>后端</a:t>
            </a:r>
            <a:r>
              <a:rPr lang="en-US" altLang="zh-CN" b="0">
                <a:sym typeface="+mn-lt"/>
              </a:rPr>
              <a:t>bug</a:t>
            </a:r>
            <a:r>
              <a:rPr lang="zh-CN" altLang="en-US" b="0">
                <a:sym typeface="+mn-lt"/>
              </a:rPr>
              <a:t>修改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-  </a:t>
            </a:r>
            <a:r>
              <a:rPr lang="zh-CN" altLang="en-US" sz="2400"/>
              <a:t>前端</a:t>
            </a:r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hlinkClick r:id="rId4"/>
              </a:rPr>
              <a:t>点我跳转</a:t>
            </a:r>
            <a:endParaRPr lang="en-US" altLang="zh-CN"/>
          </a:p>
          <a:p>
            <a:pPr indent="457200"/>
            <a:endParaRPr lang="en-US" altLang="zh-CN" sz="2400"/>
          </a:p>
          <a:p>
            <a:r>
              <a:rPr lang="en-US" altLang="zh-CN" sz="2400"/>
              <a:t>-  </a:t>
            </a:r>
            <a:r>
              <a:rPr lang="zh-CN" altLang="en-US" sz="2400"/>
              <a:t>前端学习笔记</a:t>
            </a:r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5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pPr indent="457200"/>
            <a:endParaRPr lang="zh-CN" altLang="en-US" sz="2400"/>
          </a:p>
          <a:p>
            <a:r>
              <a:rPr lang="en-US" altLang="zh-CN" sz="2400"/>
              <a:t>-  Api</a:t>
            </a:r>
            <a:r>
              <a:rPr lang="zh-CN" altLang="en-US" sz="2400"/>
              <a:t>接口文档撰写</a:t>
            </a:r>
          </a:p>
          <a:p>
            <a:r>
              <a:rPr lang="zh-CN" altLang="en-US"/>
              <a:t>        查看链接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6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7" name="矩形 26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376680" y="704215"/>
            <a:ext cx="24415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陈君熠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后端</a:t>
            </a:r>
          </a:p>
        </p:txBody>
      </p:sp>
      <p:sp>
        <p:nvSpPr>
          <p:cNvPr id="26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33045" y="1685429"/>
            <a:ext cx="8110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zh-CN" altLang="en-US" dirty="0"/>
              <a:t>后端编写（基于</a:t>
            </a:r>
            <a:r>
              <a:rPr lang="en-US" altLang="zh-CN" dirty="0" err="1"/>
              <a:t>springboot</a:t>
            </a:r>
            <a:r>
              <a:rPr lang="zh-CN" altLang="en-US" dirty="0"/>
              <a:t>） </a:t>
            </a:r>
            <a:r>
              <a:rPr lang="en-US" altLang="zh-CN" dirty="0"/>
              <a:t>+ </a:t>
            </a:r>
            <a:r>
              <a:rPr lang="zh-CN" altLang="en-US" dirty="0"/>
              <a:t>数据库查询</a:t>
            </a:r>
            <a:r>
              <a:rPr lang="en-US" altLang="zh-CN" dirty="0"/>
              <a:t>XML</a:t>
            </a:r>
            <a:r>
              <a:rPr lang="zh-CN" altLang="en-US" dirty="0"/>
              <a:t>文件修正</a:t>
            </a:r>
            <a:endParaRPr lang="en-US" altLang="zh-CN" dirty="0"/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>
                <a:hlinkClick r:id="rId4"/>
              </a:rPr>
              <a:t>https://github.com/1023097618/hahashop/tree/master/hahashop-serve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18872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徐嘉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测试</a:t>
            </a:r>
          </a:p>
        </p:txBody>
      </p:sp>
      <p:sp>
        <p:nvSpPr>
          <p:cNvPr id="30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" name="矩形 1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49045" y="1490345"/>
            <a:ext cx="9274810" cy="4615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缺陷报告书写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4" action="ppaction://hlinkfile"/>
              </a:rPr>
              <a:t>https://github.com/1023097618/hahashop/tree/master/%E6%B5%8B%E8%AF%95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 sz="2400">
              <a:sym typeface="+mn-ea"/>
            </a:endParaRPr>
          </a:p>
          <a:p>
            <a:pPr indent="457200"/>
            <a:r>
              <a:rPr lang="zh-CN" altLang="en-US" sz="2400">
                <a:sym typeface="+mn-ea"/>
              </a:rPr>
              <a:t>自动化测试及缺陷复现录屏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https://github.com/1023097618/hahashop/tree/master/%E6%B5%8B%E8%AF%95/%E9%99%84%E4%BB%B6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sz="2400">
                <a:sym typeface="+mn-ea"/>
              </a:rPr>
              <a:t>自动化测试代码</a:t>
            </a:r>
            <a:r>
              <a:rPr lang="zh-CN" altLang="en-US" sz="2400">
                <a:sym typeface="+mn-ea"/>
              </a:rPr>
              <a:t>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6" action="ppaction://hlinkfile"/>
              </a:rPr>
              <a:t>https://github.com/1023097618/hahashop/tree/master/%E6%B5%8B%E8%AF%95/%E8%87%AA%E5%8A%A8%E5%8C%96%E6%B5%8B%E8%AF%95%E4%BB%A3%E7%A0%81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39554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黄自丹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文书</a:t>
            </a:r>
            <a:r>
              <a:rPr lang="en-US" altLang="zh-CN" b="0" dirty="0">
                <a:sym typeface="+mn-lt"/>
              </a:rPr>
              <a:t>+</a:t>
            </a:r>
            <a:r>
              <a:rPr lang="zh-CN" altLang="en-US" b="0" dirty="0">
                <a:sym typeface="+mn-lt"/>
              </a:rPr>
              <a:t>数据库设计</a:t>
            </a: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需求规格说明书书写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4" action="ppaction://hlinkfile">
                  <a:extLst>
                    <a:ext uri="{DAF060AB-1E55-43B9-8AAB-6FB025537F2F}">
                      <wpsdc:hlinkClr xmlns:wpsdc="http://www.wps.cn/officeDocument/2017/drawingmlCustomData" xmlns="" val="0563C1"/>
                      <wpsdc:folHlinkClr xmlns:wpsdc="http://www.wps.cn/officeDocument/2017/drawingmlCustomData" xmlns="" val="954F72"/>
                      <wpsdc:hlinkUnderline xmlns:wpsdc="http://www.wps.cn/officeDocument/2017/drawingmlCustomData" xmlns="" val="1"/>
                    </a:ext>
                  </a:extLst>
                </a:hlinkClick>
              </a:rPr>
              <a:t>https://github.com/1023097618/hahashop/blob/master/%E9%9C%80%E6%B1%82%E8%A7%84%E6%A0%BC%E8%AF%B4%E6%98%8E%E4%B9%A6.doc</a:t>
            </a:r>
            <a:endParaRPr lang="zh-CN" altLang="en-US">
              <a:sym typeface="+mn-ea"/>
              <a:hlinkClick r:id="rId4" action="ppaction://hlinkfile">
                <a:extLst>
                  <a:ext uri="{DAF060AB-1E55-43B9-8AAB-6FB025537F2F}">
                    <wpsdc:hlinkClr xmlns:wpsdc="http://www.wps.cn/officeDocument/2017/drawingmlCustomData" xmlns="" val="0563C1"/>
                    <wpsdc:folHlinkClr xmlns:wpsdc="http://www.wps.cn/officeDocument/2017/drawingmlCustomData" xmlns="" val="954F72"/>
                    <wpsdc:hlinkUnderline xmlns:wpsdc="http://www.wps.cn/officeDocument/2017/drawingmlCustomData" xmlns="" val="1"/>
                  </a:ext>
                </a:extLst>
              </a:hlinkClick>
            </a:endParaRPr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数据库设计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5" action="ppaction://hlinkfile"/>
              </a:rPr>
              <a:t>https://github.com/1023097618/hahashop/blob/master/hahashop-serve/test.db</a:t>
            </a:r>
            <a:endParaRPr lang="zh-CN" altLang="en-US"/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数据库查询</a:t>
            </a:r>
            <a:r>
              <a:rPr lang="en-US" altLang="zh-CN" sz="2400">
                <a:sym typeface="+mn-ea"/>
              </a:rPr>
              <a:t>XML</a:t>
            </a:r>
            <a:r>
              <a:rPr lang="zh-CN" altLang="en-US" sz="2400">
                <a:sym typeface="+mn-ea"/>
              </a:rPr>
              <a:t>文件编写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6" action="ppaction://hlinkfile"/>
              </a:rPr>
              <a:t>点我跳转</a:t>
            </a:r>
          </a:p>
          <a:p>
            <a:pPr algn="l">
              <a:buClrTx/>
              <a:buSzTx/>
              <a:buFontTx/>
            </a:pPr>
            <a:endParaRPr lang="en-US" altLang="zh-CN" sz="2400"/>
          </a:p>
          <a:p>
            <a:pPr algn="l">
              <a:buClrTx/>
              <a:buSzTx/>
              <a:buFontTx/>
            </a:pPr>
            <a:r>
              <a:rPr lang="en-US" altLang="zh-CN" sz="2400"/>
              <a:t>- 阶段性评审报告wiki撰写</a:t>
            </a:r>
          </a:p>
          <a:p>
            <a:pPr indent="457200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7" action="ppaction://hlinkfile"/>
              </a:rPr>
              <a:t>点我跳转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mU3NWZlNGVlOGZiM2E3YTYxOTkzODllZmVkMDk4OG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j2f2mjq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1023</Words>
  <Application>Microsoft Office PowerPoint</Application>
  <PresentationFormat>宽屏</PresentationFormat>
  <Paragraphs>121</Paragraphs>
  <Slides>17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微软雅黑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项目汇报</dc:title>
  <dc:creator>第一PPT</dc:creator>
  <cp:keywords>www.1ppt.com</cp:keywords>
  <dc:description>www.1ppt.com</dc:description>
  <cp:lastModifiedBy>哥 帅</cp:lastModifiedBy>
  <cp:revision>65</cp:revision>
  <dcterms:created xsi:type="dcterms:W3CDTF">2021-09-01T09:00:00Z</dcterms:created>
  <dcterms:modified xsi:type="dcterms:W3CDTF">2024-10-10T00:45:36Z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F247CB51EB794855B55C0C70A35F0155_12</vt:lpwstr>
  </property>
  <property fmtid="{D5CDD505-2E9C-101B-9397-08002B2CF9AE}" pid="3" name="KSOProductBuildVer">
    <vt:lpwstr>2052-12.1.0.18276</vt:lpwstr>
  </property>
</Properties>
</file>

<file path=docProps/thumbnail.jpeg>
</file>